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a5188a2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分子势能为系统共有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a27d5b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分子动能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8662d1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分子势能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003ce5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物体的内能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5188a2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分子势能为系统共有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db44a8000985e09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23.pn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2.pn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_1#f7e65c01c?vop=1&amp;vop=1&amp;pid=b8003ce5f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物体的内能与物体的运动速度无关,故A错误；分子势能与宏观物体的高度无关,故B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一定质量的物体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，内能由物体的温度和体积共同决定,故C错误,D正确.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3_1#f376b7515?vop=1&amp;pid=b8003ce5f&amp;color=0,0,0&amp;vtp=1&amp;bt=1&amp;bbb=1&amp;hb=1"/>
              <p:cNvSpPr/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4.一定质量的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的水时，其分子的动能之和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与分子的势能之和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的变化情况为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3_1#f376b7515?vop=1&amp;pid=b8003ce5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1317" b="-50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f376b7515.bracket?vop=1&amp;pid=b8003ce5f&amp;color=0,0,0&amp;vpa=4&amp;vtp=1"/>
          <p:cNvSpPr/>
          <p:nvPr/>
        </p:nvSpPr>
        <p:spPr>
          <a:xfrm>
            <a:off x="922401" y="14609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3_2#f376b7515.choices?vop=1&amp;pid=b8003ce5f&amp;color=0,0,0&amp;vtp=1&amp;bbb=1"/>
              <p:cNvSpPr/>
              <p:nvPr/>
            </p:nvSpPr>
            <p:spPr>
              <a:xfrm>
                <a:off x="722376" y="1873001"/>
                <a:ext cx="10753344" cy="45447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3_2#f376b7515.choices?vop=1&amp;pid=b8003ce5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3001"/>
                <a:ext cx="10753344" cy="454470"/>
              </a:xfrm>
              <a:prstGeom prst="rect">
                <a:avLst/>
              </a:prstGeom>
              <a:blipFill rotWithShape="1">
                <a:blip r:embed="rId2"/>
                <a:stretch>
                  <a:fillRect l="-4" t="-85" b="-8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5_1#f376b7515?vop=1&amp;vop=1&amp;pid=b8003ce5f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的水时,温度不变,分子的平均动能不变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,则分子的动能之和不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,故A、B错误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的水时,需要吸收热量,所以其内能一定增加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,而其分子总动能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,则分子的势能之和增大,故C正确,D错误.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5_1#f376b7515?vop=1&amp;vop=1&amp;pid=b8003ce5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6_1#3ba9fffb2?vop=1&amp;pid=a5188a281&amp;color=0,0,0&amp;vtp=1&amp;bt=1&amp;bbb=1&amp;hb=1"/>
              <p:cNvSpPr/>
              <p:nvPr/>
            </p:nvSpPr>
            <p:spPr>
              <a:xfrm>
                <a:off x="722376" y="972000"/>
                <a:ext cx="10753344" cy="1567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[山东枣庄滕州一中2024高二下期末]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将两个质量均为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的完全相同的分子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轴上的坐标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处由静止释放，如图甲所示.图乙为这两个分子的分子势能随分子间距变化的图像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子间距分别为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时，两分子之间的势能为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、0和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，取间距无穷远处势能为零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，整个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运动除分子间的作用力外不考虑其他外力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16_1#3ba9fffb2?vop=1&amp;pid=a5188a2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67053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1636" b="-2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7_1#3ba9fffb2.bracket?vop=1&amp;pid=a5188a281&amp;color=0,0,0&amp;vpa=5&amp;vtp=1"/>
          <p:cNvSpPr/>
          <p:nvPr/>
        </p:nvSpPr>
        <p:spPr>
          <a:xfrm>
            <a:off x="7767701" y="2179770"/>
            <a:ext cx="385763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7_BD.16_3#3ba9fffb2?iti=3&amp;htil=1&amp;vop=1&amp;pid=a5188a28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3223455"/>
            <a:ext cx="1929384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7_BD.16_4#3ba9fffb2?iti=4&amp;htil=1&amp;vop=1&amp;pid=a5188a28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9016" y="2656527"/>
            <a:ext cx="131673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7_BD.16_5#3ba9fffb2?iti=3&amp;htil=1&amp;vop=1&amp;pid=a5188a281&amp;color=0,0,0&amp;vtp=1"/>
          <p:cNvSpPr/>
          <p:nvPr/>
        </p:nvSpPr>
        <p:spPr>
          <a:xfrm>
            <a:off x="3250565" y="4109407"/>
            <a:ext cx="311150" cy="36283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7_BD.16_6#3ba9fffb2?iti=4&amp;htil=1&amp;vop=1&amp;pid=a5188a281&amp;color=0,0,0&amp;vtp=1"/>
          <p:cNvSpPr/>
          <p:nvPr/>
        </p:nvSpPr>
        <p:spPr>
          <a:xfrm>
            <a:off x="8631810" y="4109407"/>
            <a:ext cx="311150" cy="36283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7_BD.16_7#3ba9fffb2.choices?vop=1&amp;pid=a5188a281&amp;color=0,0,0&amp;vtp=1&amp;bbb=1"/>
              <p:cNvSpPr/>
              <p:nvPr/>
            </p:nvSpPr>
            <p:spPr>
              <a:xfrm>
                <a:off x="722376" y="4472627"/>
                <a:ext cx="10753344" cy="183146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A.当分子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到达坐标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时，两分子之间的分子力为零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.两分子从静止释放到相距无穷远的过程中，它们之间的分子势能先减小后增大再减小</a:t>
                </a:r>
                <a:endParaRPr lang="en-US" altLang="zh-CN" sz="20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.当两分子间距无穷远时，分子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7_BD.16_7#3ba9fffb2.choices?vop=1&amp;pid=a5188a2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72627"/>
                <a:ext cx="10753344" cy="1831467"/>
              </a:xfrm>
              <a:prstGeom prst="rect">
                <a:avLst/>
              </a:prstGeom>
              <a:blipFill rotWithShape="1">
                <a:blip r:embed="rId4"/>
                <a:stretch>
                  <a:fillRect l="-4" t="-18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18_1#3ba9fffb2?vop=1&amp;vop=1&amp;pid=a5188a281&amp;color=0,0,0&amp;vtp=1&amp;bt=1&amp;bbb=1&amp;hb=1"/>
              <p:cNvSpPr/>
              <p:nvPr/>
            </p:nvSpPr>
            <p:spPr>
              <a:xfrm>
                <a:off x="722376" y="972000"/>
                <a:ext cx="10753344" cy="4927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由题图乙可知,分子间距离为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时,两分子之间的分子势能最小,分子力为零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,则两个完全相同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的分子从题图甲所示位置由静止释放后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,在相互作用的斥力下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分子向左运动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分子向右运动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动的加速度大小相同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到达坐标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向左运动相同的距离,两分子之间的距离大于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,分子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之间作用力不为零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,A错误；整个运动除分子间的作用力外不考虑其他外力,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动能和势能的总和不变,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可得分子间距离为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时,两分子之间的分子力为零,分子势能最小,动能最大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,此时减小的势能为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,减小的势能转化为两个分子的动能,则分子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的最大动能为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,B错误；由题图乙可知,两分子从静止释放到相距无穷远的过程中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,它们之间的分子势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能先减小后增大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,C错误；当两分子间距无穷远时,设分子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18_1#3ba9fffb2?vop=1&amp;vop=1&amp;pid=a5188a2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927600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2793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19_1#3ba9fffb2?vop=1&amp;vop=1&amp;pid=a5188a281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【易错分析】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分子势能是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组成的系统所共有的,系统在只有分子力做功的情况下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,动能和分子势能的总和保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持不变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,系统的势能减少多少,两个分子的动能则总共增加多少；另外,本题还需要注意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,分子势能最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,分子力为零.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EX.19_1#3ba9fffb2?vop=1&amp;vop=1&amp;pid=a5188a2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0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454148b33.fixed?pid=6123daf7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4#454148b33.fixed?pid=6123daf7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物体的内能</a:t>
            </a:r>
            <a:endParaRPr lang="en-US" altLang="zh-CN" sz="4400" dirty="0"/>
          </a:p>
        </p:txBody>
      </p:sp>
      <p:pic>
        <p:nvPicPr>
          <p:cNvPr id="4" name="C_4#454148b33.fixed?pid=6123daf7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454148b33.fixed?pid=6123daf7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8ea3d5c04?vop=1&amp;pid=ca27d5b3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[山西临汾2024高二下月考]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关于温度与分子的动能，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_1#8ea3d5c04.bracket?vop=1&amp;pid=ca27d5b39&amp;color=0,0,0&amp;vpa=1&amp;vtp=1"/>
          <p:cNvSpPr/>
          <p:nvPr/>
        </p:nvSpPr>
        <p:spPr>
          <a:xfrm>
            <a:off x="9134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_2#8ea3d5c04.choices?vop=1&amp;pid=ca27d5b39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A.温度相同的氢气和氧气，氢气分子和氧气分子的平均速率相同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.物体的内能等于物体的重力势能和动能的总和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.内能不同的物体，它们分子热运动的平均动能可能相同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.温度是分子平均动能的标志，所以两个动能不同的分子，动能大的分子温度高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_1#8ea3d5c04?vop=1&amp;vop=1&amp;pid=ca27d5b39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温度是分子平均动能的标志,温度相同的氢气和氧气,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氢气分子和氧气分子的平均动能相同,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但是两分子的质量不同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,则两分子的平均速率不同,A错误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；内能是物体内部所有分子动能与分子势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能的总和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,物体的重力势能和动能的总和等于机械能,B错误；内能不同的物体,温度可能相同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们分子热运动的平均动能可能相同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,C正确；温度是分子平均动能的标志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,不是系统中某个分子动能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大小的标志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,而是所有分子动能的平均值大小的标志,是大量分子的统计结果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,通过两个分子的动能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比较温度没有意义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e07c916f3?vop=1&amp;pid=78662d1e3&amp;color=0,0,0&amp;vtp=1&amp;bt=1&amp;bbb=1&amp;hb=1"/>
              <p:cNvSpPr/>
              <p:nvPr/>
            </p:nvSpPr>
            <p:spPr>
              <a:xfrm>
                <a:off x="722376" y="972000"/>
                <a:ext cx="10753344" cy="12400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[湖南名校联盟2025高二下联考]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假设两个分子相距无限远，规定它们的分子势能为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让一个分子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不动，另一个分子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从无限远处逐渐靠近分子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，则分子间作用力和分子势能随分子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变化的图像分别如图1、2所示，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_1#e07c916f3?vop=1&amp;pid=78662d1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40028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r="-768" b="-34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e07c916f3.bracket?vop=1&amp;pid=78662d1e3&amp;color=0,0,0&amp;vpa=2&amp;vtp=1&amp;bbb=1"/>
          <p:cNvSpPr/>
          <p:nvPr/>
        </p:nvSpPr>
        <p:spPr>
          <a:xfrm>
            <a:off x="7214489" y="1829885"/>
            <a:ext cx="576263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6_BD.4_3#e07c916f3?iti=1&amp;htil=1&amp;vop=1&amp;pid=78662d1e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8608" y="2695643"/>
            <a:ext cx="1664208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4_4#e07c916f3?iti=2&amp;htil=1&amp;vop=1&amp;pid=78662d1e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8392" y="2339027"/>
            <a:ext cx="2148840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4_5#e07c916f3?iti=1&amp;htil=1&amp;vop=1&amp;pid=78662d1e3&amp;color=0,0,0&amp;vtp=1&amp;bbb=1"/>
          <p:cNvSpPr/>
          <p:nvPr/>
        </p:nvSpPr>
        <p:spPr>
          <a:xfrm>
            <a:off x="3180524" y="4212531"/>
            <a:ext cx="460375" cy="385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6_BD.4_6#e07c916f3?iti=2&amp;htil=1&amp;vop=1&amp;pid=78662d1e3&amp;color=0,0,0&amp;vtp=1&amp;bbb=1"/>
          <p:cNvSpPr/>
          <p:nvPr/>
        </p:nvSpPr>
        <p:spPr>
          <a:xfrm>
            <a:off x="8552624" y="4212531"/>
            <a:ext cx="460375" cy="3856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4_7#e07c916f3.choices?vop=1&amp;pid=78662d1e3&amp;color=0,0,0&amp;vtp=1&amp;bbb=1"/>
              <p:cNvSpPr/>
              <p:nvPr/>
            </p:nvSpPr>
            <p:spPr>
              <a:xfrm>
                <a:off x="722376" y="4599627"/>
                <a:ext cx="10753344" cy="16753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A.两分子间距为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时，两分子既受到引力也受到斥力，但引力和斥力等大反向，合力为0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.两分子相距无限远，分子势能最小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靠近，分子力对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一直做正功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受到的分子间作用力为0时，分子势能最小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6_BD.4_7#e07c916f3.choices?vop=1&amp;pid=78662d1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99627"/>
                <a:ext cx="10753344" cy="1675384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b="-23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e07c916f3?vop=1&amp;vop=1&amp;pid=78662d1e3&amp;color=0,0,0&amp;vtp=1&amp;bt=1&amp;bbb=1&amp;hb=1"/>
              <p:cNvSpPr/>
              <p:nvPr/>
            </p:nvSpPr>
            <p:spPr>
              <a:xfrm>
                <a:off x="722376" y="972000"/>
                <a:ext cx="10753344" cy="1952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两分子间距为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时,两分子既受到引力也受到斥力,但引力和斥力等大反向,合力为0,故A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靠近过程，分子势能先减小后增大，两分子间距为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受到的分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子间作用力为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0,分子势能最小，故B错误,D正确；在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阶段,分子力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表现为引力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靠近时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做正功,在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阶段,分子力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表现为斥力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做负功,故C错误.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e07c916f3?vop=1&amp;vop=1&amp;pid=78662d1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52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2616" b="-27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7_1#e07c916f3?vop=1&amp;vop=1&amp;pid=78662d1e3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【教材变式】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本题目由教材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P8第5题演变而来，教材考查对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图像的理解，本题通过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像的对比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，延伸考查了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靠近时，分子力对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做功的情况.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7_1#e07c916f3?vop=1&amp;vop=1&amp;pid=78662d1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8_1#e07c916f3?vop=1&amp;vop=1&amp;pid=78662d1e3&amp;color=0,0,0&amp;mp=1&amp;vtp=1&amp;bt=1&amp;bbb=1"/>
              <p:cNvSpPr/>
              <p:nvPr/>
            </p:nvSpPr>
            <p:spPr>
              <a:xfrm>
                <a:off x="722376" y="972000"/>
                <a:ext cx="10753344" cy="8926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【易错分析】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注意区分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图像最低点的含义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8_1#e07c916f3?vop=1&amp;vop=1&amp;pid=78662d1e3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2620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38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EX.8_2#e07c916f3?vop=1&amp;vop=1&amp;pid=78662d1e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5616" y="2000637"/>
            <a:ext cx="4626864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EX.9_1#e07c916f3?vop=1&amp;vop=1&amp;pid=78662d1e3&amp;color=0,0,0&amp;vtp=1&amp;bbb=1&amp;hb=1"/>
          <p:cNvSpPr/>
          <p:nvPr/>
        </p:nvSpPr>
        <p:spPr>
          <a:xfrm>
            <a:off x="722376" y="457873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【注意说明】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当分子间的距离等于平衡距离时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,分子间作用力为零,分子势能最小;分子间作用力做正功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,分子势能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,分子间作用力做负功,分子势能增大.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_1#f7e65c01c?vop=1&amp;pid=b8003ce5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[贵州贵阳六中联盟校2025高二下联考]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关于物体的内能，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1_1#f7e65c01c.bracket?vop=1&amp;pid=b8003ce5f&amp;color=0,0,0&amp;vpa=3&amp;vtp=1"/>
          <p:cNvSpPr/>
          <p:nvPr/>
        </p:nvSpPr>
        <p:spPr>
          <a:xfrm>
            <a:off x="9629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0_2#f7e65c01c.choices?vop=1&amp;pid=b8003ce5f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A.物体运动得越快，其内能一定越大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.物体所处的位置越高，分子势能就越大，内能也越大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.物体的温度越高，内能越大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.物体的温度不变时，内能可能增加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2472</Words>
  <Application>WPS 演示</Application>
  <PresentationFormat>宽屏</PresentationFormat>
  <Paragraphs>107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2025-10-23T03:26:00Z</dcterms:created>
  <dcterms:modified xsi:type="dcterms:W3CDTF">2025-10-24T05:48:35Z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AEC0833B39CB45B3A199AC84AAE873E4_12</vt:lpwstr>
  </property>
  <property fmtid="{D5CDD505-2E9C-101B-9397-08002B2CF9AE}" pid="3" name="KSOProductBuildVer">
    <vt:lpwstr>2052-12.1.0.23125</vt:lpwstr>
  </property>
</Properties>
</file>